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0A9443-4062-43A9-A572-6F9280446002}" type="datetimeFigureOut">
              <a:rPr lang="en-US" smtClean="0"/>
              <a:pPr/>
              <a:t>3/2/2020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E100AE-FB7A-4C3B-9CE4-381F2E0DCD40}"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3E100AE-FB7A-4C3B-9CE4-381F2E0DCD40}" type="slidenum">
              <a:rPr lang="en-IN" smtClean="0"/>
              <a:pPr/>
              <a:t>12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52F5C92-E4A5-48DC-BB25-25B01C7166FB}" type="datetimeFigureOut">
              <a:rPr lang="en-US" smtClean="0"/>
              <a:pPr/>
              <a:t>3/2/2020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2F5C92-E4A5-48DC-BB25-25B01C7166FB}" type="datetimeFigureOut">
              <a:rPr lang="en-US" smtClean="0"/>
              <a:pPr/>
              <a:t>3/2/2020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2F5C92-E4A5-48DC-BB25-25B01C7166FB}" type="datetimeFigureOut">
              <a:rPr lang="en-US" smtClean="0"/>
              <a:pPr/>
              <a:t>3/2/2020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2F5C92-E4A5-48DC-BB25-25B01C7166FB}" type="datetimeFigureOut">
              <a:rPr lang="en-US" smtClean="0"/>
              <a:pPr/>
              <a:t>3/2/2020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F5C92-E4A5-48DC-BB25-25B01C7166FB}" type="datetimeFigureOut">
              <a:rPr lang="en-US" smtClean="0"/>
              <a:pPr/>
              <a:t>3/2/2020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52F5C92-E4A5-48DC-BB25-25B01C7166FB}" type="datetimeFigureOut">
              <a:rPr lang="en-US" smtClean="0"/>
              <a:pPr/>
              <a:t>3/2/2020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52F5C92-E4A5-48DC-BB25-25B01C7166FB}" type="datetimeFigureOut">
              <a:rPr lang="en-US" smtClean="0"/>
              <a:pPr/>
              <a:t>3/2/2020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52F5C92-E4A5-48DC-BB25-25B01C7166FB}" type="datetimeFigureOut">
              <a:rPr lang="en-US" smtClean="0"/>
              <a:pPr/>
              <a:t>3/2/2020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F5C92-E4A5-48DC-BB25-25B01C7166FB}" type="datetimeFigureOut">
              <a:rPr lang="en-US" smtClean="0"/>
              <a:pPr/>
              <a:t>3/2/2020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F5C92-E4A5-48DC-BB25-25B01C7166FB}" type="datetimeFigureOut">
              <a:rPr lang="en-US" smtClean="0"/>
              <a:pPr/>
              <a:t>3/2/2020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F5C92-E4A5-48DC-BB25-25B01C7166FB}" type="datetimeFigureOut">
              <a:rPr lang="en-US" smtClean="0"/>
              <a:pPr/>
              <a:t>3/2/2020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5F66D1-52B0-4EA5-9824-C63C7FDC491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F5C92-E4A5-48DC-BB25-25B01C7166FB}" type="datetimeFigureOut">
              <a:rPr lang="en-US" smtClean="0"/>
              <a:pPr/>
              <a:t>3/2/2020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F66D1-52B0-4EA5-9824-C63C7FDC491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Expressionism in 20</a:t>
            </a:r>
            <a:r>
              <a:rPr lang="en-IN" baseline="30000" dirty="0" smtClean="0"/>
              <a:t>th</a:t>
            </a:r>
            <a:r>
              <a:rPr lang="en-IN" dirty="0" smtClean="0"/>
              <a:t> Century American Drama</a:t>
            </a:r>
            <a:endParaRPr lang="en-IN" dirty="0"/>
          </a:p>
        </p:txBody>
      </p:sp>
      <p:sp>
        <p:nvSpPr>
          <p:cNvPr id="3" name="Subtitle 2"/>
          <p:cNvSpPr>
            <a:spLocks noGrp="1"/>
          </p:cNvSpPr>
          <p:nvPr>
            <p:ph type="subTitle" idx="1"/>
          </p:nvPr>
        </p:nvSpPr>
        <p:spPr/>
        <p:txBody>
          <a:bodyPr>
            <a:normAutofit fontScale="85000" lnSpcReduction="20000"/>
          </a:bodyPr>
          <a:lstStyle/>
          <a:p>
            <a:r>
              <a:rPr lang="en-IN" dirty="0" smtClean="0"/>
              <a:t>Dr. </a:t>
            </a:r>
            <a:r>
              <a:rPr lang="en-IN" dirty="0" err="1" smtClean="0"/>
              <a:t>Lakshmi</a:t>
            </a:r>
            <a:r>
              <a:rPr lang="en-IN" dirty="0" smtClean="0"/>
              <a:t> </a:t>
            </a:r>
            <a:r>
              <a:rPr lang="en-IN" dirty="0" err="1" smtClean="0"/>
              <a:t>Muthukumar</a:t>
            </a:r>
            <a:r>
              <a:rPr lang="en-IN" dirty="0" smtClean="0"/>
              <a:t>,</a:t>
            </a:r>
          </a:p>
          <a:p>
            <a:r>
              <a:rPr lang="en-IN" dirty="0" smtClean="0"/>
              <a:t>Head, Dept. of English</a:t>
            </a:r>
          </a:p>
          <a:p>
            <a:r>
              <a:rPr lang="en-IN" dirty="0" smtClean="0"/>
              <a:t>Material for Semester 4</a:t>
            </a:r>
          </a:p>
          <a:p>
            <a:r>
              <a:rPr lang="en-IN" dirty="0" smtClean="0"/>
              <a:t>2019-20</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4357694"/>
            <a:ext cx="5486400" cy="1009644"/>
          </a:xfrm>
        </p:spPr>
        <p:txBody>
          <a:bodyPr>
            <a:normAutofit/>
          </a:bodyPr>
          <a:lstStyle/>
          <a:p>
            <a:pPr algn="ctr"/>
            <a:r>
              <a:rPr lang="en-IN" sz="3100" dirty="0" smtClean="0"/>
              <a:t>EUGENE O’NEILL (1888-1953)</a:t>
            </a:r>
            <a:r>
              <a:rPr lang="en-IN" dirty="0" smtClean="0"/>
              <a:t/>
            </a:r>
            <a:br>
              <a:rPr lang="en-IN" dirty="0" smtClean="0"/>
            </a:br>
            <a:endParaRPr lang="en-IN" dirty="0"/>
          </a:p>
        </p:txBody>
      </p:sp>
      <p:pic>
        <p:nvPicPr>
          <p:cNvPr id="5" name="Picture Placeholder 4" descr="Eugene O Neill.jpg"/>
          <p:cNvPicPr>
            <a:picLocks noGrp="1" noChangeAspect="1"/>
          </p:cNvPicPr>
          <p:nvPr>
            <p:ph type="pic" idx="1"/>
          </p:nvPr>
        </p:nvPicPr>
        <p:blipFill>
          <a:blip r:embed="rId2"/>
          <a:srcRect t="21195" b="21195"/>
          <a:stretch>
            <a:fillRect/>
          </a:stretch>
        </p:blipFill>
        <p:spPr>
          <a:xfrm>
            <a:off x="1857356" y="142852"/>
            <a:ext cx="5421332" cy="4052688"/>
          </a:xfrm>
        </p:spPr>
      </p:pic>
      <p:sp>
        <p:nvSpPr>
          <p:cNvPr id="4" name="Text Placeholder 3"/>
          <p:cNvSpPr>
            <a:spLocks noGrp="1"/>
          </p:cNvSpPr>
          <p:nvPr>
            <p:ph type="body" sz="half" idx="2"/>
          </p:nvPr>
        </p:nvSpPr>
        <p:spPr/>
        <p:txBody>
          <a:bodyPr>
            <a:normAutofit/>
          </a:bodyPr>
          <a:lstStyle/>
          <a:p>
            <a:pPr algn="ctr"/>
            <a:r>
              <a:rPr lang="en-IN" sz="1800" b="1" dirty="0" smtClean="0"/>
              <a:t>The playwright who transformed American drama from an entertainment to a serious literary form</a:t>
            </a:r>
            <a:endParaRPr lang="en-IN" sz="1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Seminal Expressionistic Plays by O’Neill</a:t>
            </a:r>
            <a:endParaRPr lang="en-IN" dirty="0"/>
          </a:p>
        </p:txBody>
      </p:sp>
      <p:sp>
        <p:nvSpPr>
          <p:cNvPr id="3" name="Content Placeholder 2"/>
          <p:cNvSpPr>
            <a:spLocks noGrp="1"/>
          </p:cNvSpPr>
          <p:nvPr>
            <p:ph idx="1"/>
          </p:nvPr>
        </p:nvSpPr>
        <p:spPr/>
        <p:txBody>
          <a:bodyPr>
            <a:normAutofit fontScale="92500" lnSpcReduction="10000"/>
          </a:bodyPr>
          <a:lstStyle/>
          <a:p>
            <a:r>
              <a:rPr lang="en-IN" i="1" dirty="0" smtClean="0"/>
              <a:t>The Emperor Jones </a:t>
            </a:r>
            <a:r>
              <a:rPr lang="en-IN" dirty="0" smtClean="0"/>
              <a:t>(1920)</a:t>
            </a:r>
          </a:p>
          <a:p>
            <a:r>
              <a:rPr lang="en-IN" i="1" dirty="0" smtClean="0"/>
              <a:t>The Hairy Ape </a:t>
            </a:r>
            <a:r>
              <a:rPr lang="en-IN" dirty="0" smtClean="0"/>
              <a:t>(1922)</a:t>
            </a:r>
          </a:p>
          <a:p>
            <a:r>
              <a:rPr lang="en-IN" i="1" dirty="0" smtClean="0"/>
              <a:t>All God’s </a:t>
            </a:r>
            <a:r>
              <a:rPr lang="en-IN" i="1" dirty="0" err="1" smtClean="0"/>
              <a:t>Chillun</a:t>
            </a:r>
            <a:r>
              <a:rPr lang="en-IN" i="1" dirty="0" smtClean="0"/>
              <a:t> Got Wings </a:t>
            </a:r>
            <a:r>
              <a:rPr lang="en-IN" dirty="0" smtClean="0"/>
              <a:t>(1924)</a:t>
            </a:r>
          </a:p>
          <a:p>
            <a:r>
              <a:rPr lang="en-IN" i="1" dirty="0" smtClean="0"/>
              <a:t>Desire Under the Elms </a:t>
            </a:r>
            <a:r>
              <a:rPr lang="en-IN" dirty="0" smtClean="0"/>
              <a:t>(1924)</a:t>
            </a:r>
          </a:p>
          <a:p>
            <a:r>
              <a:rPr lang="en-IN" i="1" dirty="0" smtClean="0"/>
              <a:t>The Great God Brown </a:t>
            </a:r>
            <a:r>
              <a:rPr lang="en-IN" dirty="0" smtClean="0"/>
              <a:t>(1926)</a:t>
            </a:r>
          </a:p>
          <a:p>
            <a:r>
              <a:rPr lang="en-IN" i="1" dirty="0" smtClean="0"/>
              <a:t>Days Without End </a:t>
            </a:r>
            <a:r>
              <a:rPr lang="en-IN" dirty="0" smtClean="0"/>
              <a:t>(1933)</a:t>
            </a:r>
          </a:p>
          <a:p>
            <a:r>
              <a:rPr lang="en-IN" dirty="0" smtClean="0"/>
              <a:t>O’Neill also wrote the brief “Memoranda on Masks”- a key text in the theory of expressionistic staging in 1932.</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dirty="0" smtClean="0"/>
              <a:t>Elmer Rice</a:t>
            </a:r>
            <a:br>
              <a:rPr lang="en-IN" sz="4400" dirty="0" smtClean="0"/>
            </a:br>
            <a:r>
              <a:rPr lang="en-IN" sz="2400" dirty="0" smtClean="0"/>
              <a:t>(born </a:t>
            </a:r>
            <a:r>
              <a:rPr lang="en-IN" sz="2400" dirty="0" err="1" smtClean="0"/>
              <a:t>Reizenstein</a:t>
            </a:r>
            <a:r>
              <a:rPr lang="en-IN" sz="2400" dirty="0" smtClean="0"/>
              <a:t>)</a:t>
            </a:r>
            <a:endParaRPr lang="en-IN" sz="4400" dirty="0"/>
          </a:p>
        </p:txBody>
      </p:sp>
      <p:pic>
        <p:nvPicPr>
          <p:cNvPr id="5" name="Content Placeholder 4" descr="Elmer-Rice.jpg"/>
          <p:cNvPicPr>
            <a:picLocks noGrp="1" noChangeAspect="1"/>
          </p:cNvPicPr>
          <p:nvPr>
            <p:ph idx="1"/>
          </p:nvPr>
        </p:nvPicPr>
        <p:blipFill>
          <a:blip r:embed="rId3"/>
          <a:stretch>
            <a:fillRect/>
          </a:stretch>
        </p:blipFill>
        <p:spPr>
          <a:xfrm>
            <a:off x="4067702" y="273050"/>
            <a:ext cx="4126445" cy="5853113"/>
          </a:xfrm>
        </p:spPr>
      </p:pic>
      <p:sp>
        <p:nvSpPr>
          <p:cNvPr id="4" name="Text Placeholder 3"/>
          <p:cNvSpPr>
            <a:spLocks noGrp="1"/>
          </p:cNvSpPr>
          <p:nvPr>
            <p:ph type="body" sz="half" idx="2"/>
          </p:nvPr>
        </p:nvSpPr>
        <p:spPr>
          <a:xfrm>
            <a:off x="457200" y="1435100"/>
            <a:ext cx="3008313" cy="5280048"/>
          </a:xfrm>
        </p:spPr>
        <p:txBody>
          <a:bodyPr>
            <a:normAutofit fontScale="62500" lnSpcReduction="20000"/>
          </a:bodyPr>
          <a:lstStyle/>
          <a:p>
            <a:r>
              <a:rPr lang="en-IN" sz="2400" dirty="0" smtClean="0"/>
              <a:t>(1892-1967)</a:t>
            </a:r>
          </a:p>
          <a:p>
            <a:r>
              <a:rPr lang="en-IN" sz="3100" dirty="0" smtClean="0"/>
              <a:t>His first great success was the play </a:t>
            </a:r>
            <a:r>
              <a:rPr lang="en-IN" sz="3100" i="1" dirty="0" smtClean="0"/>
              <a:t>On Trial </a:t>
            </a:r>
            <a:r>
              <a:rPr lang="en-IN" sz="3100" dirty="0" smtClean="0"/>
              <a:t>(1914)</a:t>
            </a:r>
          </a:p>
          <a:p>
            <a:r>
              <a:rPr lang="en-IN" sz="3100" dirty="0" smtClean="0"/>
              <a:t>Another play which has been frequently anthologized is </a:t>
            </a:r>
            <a:r>
              <a:rPr lang="en-IN" sz="3100" i="1" dirty="0" smtClean="0"/>
              <a:t>The Adding Machine </a:t>
            </a:r>
            <a:r>
              <a:rPr lang="en-IN" sz="3100" dirty="0" smtClean="0"/>
              <a:t>(1921) An expressionistic satire on the dehumanization of “Mr. Zero” by technology.</a:t>
            </a:r>
          </a:p>
          <a:p>
            <a:r>
              <a:rPr lang="en-IN" sz="3100" i="1" dirty="0" smtClean="0"/>
              <a:t>The Subway </a:t>
            </a:r>
            <a:r>
              <a:rPr lang="en-IN" sz="3100" dirty="0" smtClean="0"/>
              <a:t>(1929) mingled expressionism with naturalism</a:t>
            </a:r>
          </a:p>
          <a:p>
            <a:r>
              <a:rPr lang="en-IN" sz="3100" i="1" dirty="0" smtClean="0"/>
              <a:t>Street Scene </a:t>
            </a:r>
            <a:r>
              <a:rPr lang="en-IN" sz="3100" dirty="0" smtClean="0"/>
              <a:t>(1929) his best play for which he was awarded the Pulitzer prize and </a:t>
            </a:r>
            <a:r>
              <a:rPr lang="en-IN" sz="3100" i="1" dirty="0" smtClean="0"/>
              <a:t>See Naples and Die </a:t>
            </a:r>
            <a:r>
              <a:rPr lang="en-IN" sz="3100" dirty="0" smtClean="0"/>
              <a:t>(1929) a good humoured farce</a:t>
            </a:r>
            <a:endParaRPr lang="en-IN" sz="3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Adding Machine-  presented broader </a:t>
            </a:r>
            <a:r>
              <a:rPr lang="en-IN" dirty="0" err="1" smtClean="0"/>
              <a:t>carricatures</a:t>
            </a:r>
            <a:r>
              <a:rPr lang="en-IN" dirty="0" smtClean="0"/>
              <a:t> of modern life</a:t>
            </a:r>
            <a:endParaRPr lang="en-IN" dirty="0"/>
          </a:p>
        </p:txBody>
      </p:sp>
      <p:pic>
        <p:nvPicPr>
          <p:cNvPr id="5" name="Content Placeholder 4" descr="THE ADDING MACHINE.jpg"/>
          <p:cNvPicPr>
            <a:picLocks noGrp="1" noChangeAspect="1"/>
          </p:cNvPicPr>
          <p:nvPr>
            <p:ph idx="1"/>
          </p:nvPr>
        </p:nvPicPr>
        <p:blipFill>
          <a:blip r:embed="rId2"/>
          <a:stretch>
            <a:fillRect/>
          </a:stretch>
        </p:blipFill>
        <p:spPr>
          <a:xfrm>
            <a:off x="3869495" y="273050"/>
            <a:ext cx="4522860" cy="5853113"/>
          </a:xfrm>
        </p:spPr>
      </p:pic>
      <p:sp>
        <p:nvSpPr>
          <p:cNvPr id="4" name="Text Placeholder 3"/>
          <p:cNvSpPr>
            <a:spLocks noGrp="1"/>
          </p:cNvSpPr>
          <p:nvPr>
            <p:ph type="body" sz="half" idx="2"/>
          </p:nvPr>
        </p:nvSpPr>
        <p:spPr>
          <a:xfrm>
            <a:off x="457200" y="1428736"/>
            <a:ext cx="3008313" cy="4697427"/>
          </a:xfrm>
        </p:spPr>
        <p:txBody>
          <a:bodyPr>
            <a:noAutofit/>
          </a:bodyPr>
          <a:lstStyle/>
          <a:p>
            <a:r>
              <a:rPr lang="en-IN" sz="2000" dirty="0" smtClean="0"/>
              <a:t>Mr. Zero is a bookkeeper who is fired and this prompts him to murder his boss. Mr. Zero is first shown in a confining room lined with the foolscap sheets used in his trade, suggesting a life without joy or escape. A full range of visual, aural, and mechanical effects are deployed to convey the disorder of Mr. Zero’s psyche, including loud music, distorted scenery, swirling lights, and a spinning platform built into the office floor. </a:t>
            </a:r>
            <a:endParaRPr lang="en-IN"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Sophie Treadwell</a:t>
            </a:r>
            <a:endParaRPr lang="en-IN" dirty="0"/>
          </a:p>
        </p:txBody>
      </p:sp>
      <p:sp>
        <p:nvSpPr>
          <p:cNvPr id="3" name="Text Placeholder 2"/>
          <p:cNvSpPr>
            <a:spLocks noGrp="1"/>
          </p:cNvSpPr>
          <p:nvPr>
            <p:ph type="body" idx="1"/>
          </p:nvPr>
        </p:nvSpPr>
        <p:spPr/>
        <p:txBody>
          <a:bodyPr/>
          <a:lstStyle/>
          <a:p>
            <a:pPr algn="ctr"/>
            <a:r>
              <a:rPr lang="en-IN" dirty="0" smtClean="0"/>
              <a:t>(1885-1970)</a:t>
            </a:r>
            <a:endParaRPr lang="en-IN" dirty="0"/>
          </a:p>
        </p:txBody>
      </p:sp>
      <p:pic>
        <p:nvPicPr>
          <p:cNvPr id="7" name="Content Placeholder 6" descr="sophie-treadwell.jpg"/>
          <p:cNvPicPr>
            <a:picLocks noGrp="1" noChangeAspect="1"/>
          </p:cNvPicPr>
          <p:nvPr>
            <p:ph sz="half" idx="2"/>
          </p:nvPr>
        </p:nvPicPr>
        <p:blipFill>
          <a:blip r:embed="rId2"/>
          <a:stretch>
            <a:fillRect/>
          </a:stretch>
        </p:blipFill>
        <p:spPr>
          <a:xfrm>
            <a:off x="1062831" y="2350294"/>
            <a:ext cx="2828925" cy="3600450"/>
          </a:xfrm>
        </p:spPr>
      </p:pic>
      <p:sp>
        <p:nvSpPr>
          <p:cNvPr id="5" name="Text Placeholder 4"/>
          <p:cNvSpPr>
            <a:spLocks noGrp="1"/>
          </p:cNvSpPr>
          <p:nvPr>
            <p:ph type="body" sz="quarter" idx="3"/>
          </p:nvPr>
        </p:nvSpPr>
        <p:spPr/>
        <p:txBody>
          <a:bodyPr/>
          <a:lstStyle/>
          <a:p>
            <a:r>
              <a:rPr lang="en-IN" dirty="0" smtClean="0"/>
              <a:t>Plays:</a:t>
            </a:r>
            <a:endParaRPr lang="en-IN" dirty="0"/>
          </a:p>
        </p:txBody>
      </p:sp>
      <p:sp>
        <p:nvSpPr>
          <p:cNvPr id="6" name="Content Placeholder 5"/>
          <p:cNvSpPr>
            <a:spLocks noGrp="1"/>
          </p:cNvSpPr>
          <p:nvPr>
            <p:ph sz="quarter" idx="4"/>
          </p:nvPr>
        </p:nvSpPr>
        <p:spPr/>
        <p:txBody>
          <a:bodyPr>
            <a:normAutofit fontScale="55000" lnSpcReduction="20000"/>
          </a:bodyPr>
          <a:lstStyle/>
          <a:p>
            <a:r>
              <a:rPr lang="en-IN" sz="2500" i="1" dirty="0" smtClean="0"/>
              <a:t>Gringo</a:t>
            </a:r>
            <a:r>
              <a:rPr lang="en-IN" sz="2500" dirty="0" smtClean="0"/>
              <a:t> (1922) based on her experiences in Mexico</a:t>
            </a:r>
          </a:p>
          <a:p>
            <a:r>
              <a:rPr lang="en-IN" sz="2500" i="1" dirty="0" smtClean="0"/>
              <a:t>O Nightingale </a:t>
            </a:r>
            <a:r>
              <a:rPr lang="en-IN" sz="2500" dirty="0" smtClean="0"/>
              <a:t>(1925) a comedy about a stage-struck young woman</a:t>
            </a:r>
          </a:p>
          <a:p>
            <a:r>
              <a:rPr lang="en-IN" sz="2500" i="1" dirty="0" err="1" smtClean="0"/>
              <a:t>Machinal</a:t>
            </a:r>
            <a:r>
              <a:rPr lang="en-IN" sz="2500" dirty="0" smtClean="0"/>
              <a:t> (1928) based on a sensational murder trial. </a:t>
            </a:r>
          </a:p>
          <a:p>
            <a:r>
              <a:rPr lang="en-IN" sz="2500" i="1" dirty="0" smtClean="0"/>
              <a:t>For Saxophone </a:t>
            </a:r>
            <a:r>
              <a:rPr lang="en-IN" sz="2500" dirty="0" smtClean="0"/>
              <a:t>(1934) which heavily relied on music and dance and the voices of unseen characters to tell the story of another young woman trapped in a marriage of convenience</a:t>
            </a:r>
          </a:p>
          <a:p>
            <a:r>
              <a:rPr lang="en-IN" sz="2500" i="1" dirty="0" smtClean="0"/>
              <a:t>Plumes in the Dust </a:t>
            </a:r>
            <a:r>
              <a:rPr lang="en-IN" sz="2500" dirty="0" smtClean="0"/>
              <a:t>(1936) based on the life of Edgar Allen Poe</a:t>
            </a:r>
          </a:p>
          <a:p>
            <a:r>
              <a:rPr lang="en-IN" sz="2500" i="1" dirty="0" smtClean="0"/>
              <a:t>Rights</a:t>
            </a:r>
            <a:r>
              <a:rPr lang="en-IN" sz="2500" dirty="0" smtClean="0"/>
              <a:t> (1921) an unproduced drama on the life of 18</a:t>
            </a:r>
            <a:r>
              <a:rPr lang="en-IN" sz="2500" baseline="30000" dirty="0" smtClean="0"/>
              <a:t>th</a:t>
            </a:r>
            <a:r>
              <a:rPr lang="en-IN" sz="2500" dirty="0" smtClean="0"/>
              <a:t> century feminist Mary Wollstonecraft</a:t>
            </a:r>
          </a:p>
          <a:p>
            <a:r>
              <a:rPr lang="en-IN" sz="2500" i="1" dirty="0" smtClean="0"/>
              <a:t>Ladies Leave </a:t>
            </a:r>
            <a:r>
              <a:rPr lang="en-IN" sz="2500" dirty="0" smtClean="0"/>
              <a:t>(1929) a seriocomic look at a young woman’s attempt to enliven her marriage by taking a lover.</a:t>
            </a:r>
          </a:p>
          <a:p>
            <a:r>
              <a:rPr lang="en-IN" sz="2500" i="1" dirty="0" smtClean="0"/>
              <a:t>Hope for a Harvest </a:t>
            </a:r>
            <a:r>
              <a:rPr lang="en-IN" sz="2500" dirty="0" smtClean="0"/>
              <a:t>(1941) exposes prejudice and environmental destruction in her native California</a:t>
            </a:r>
            <a:r>
              <a:rPr lang="en-IN" dirty="0" smtClean="0"/>
              <a:t>.</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Machinal</a:t>
            </a:r>
            <a:endParaRPr lang="en-IN" dirty="0"/>
          </a:p>
        </p:txBody>
      </p:sp>
      <p:sp>
        <p:nvSpPr>
          <p:cNvPr id="3" name="Content Placeholder 2"/>
          <p:cNvSpPr>
            <a:spLocks noGrp="1"/>
          </p:cNvSpPr>
          <p:nvPr>
            <p:ph idx="1"/>
          </p:nvPr>
        </p:nvSpPr>
        <p:spPr/>
        <p:txBody>
          <a:bodyPr/>
          <a:lstStyle/>
          <a:p>
            <a:r>
              <a:rPr lang="en-IN" dirty="0" smtClean="0"/>
              <a:t>Written in the expressionistic style </a:t>
            </a:r>
            <a:r>
              <a:rPr lang="en-IN" i="1" dirty="0" err="1" smtClean="0"/>
              <a:t>Machinal</a:t>
            </a:r>
            <a:r>
              <a:rPr lang="en-IN" i="1" dirty="0" smtClean="0"/>
              <a:t> ,</a:t>
            </a:r>
          </a:p>
          <a:p>
            <a:pPr>
              <a:buNone/>
            </a:pPr>
            <a:r>
              <a:rPr lang="en-IN" dirty="0" smtClean="0"/>
              <a:t>tells the story of a sensitive young woman who desperately tries to find happiness in a mechanized, male-dominated world. The play featured flat, symbolic characters as well as repetitive dialogue and action.</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1920s</a:t>
            </a:r>
            <a:endParaRPr lang="en-IN" dirty="0"/>
          </a:p>
        </p:txBody>
      </p:sp>
      <p:sp>
        <p:nvSpPr>
          <p:cNvPr id="3" name="Content Placeholder 2"/>
          <p:cNvSpPr>
            <a:spLocks noGrp="1"/>
          </p:cNvSpPr>
          <p:nvPr>
            <p:ph idx="1"/>
          </p:nvPr>
        </p:nvSpPr>
        <p:spPr/>
        <p:txBody>
          <a:bodyPr>
            <a:normAutofit/>
          </a:bodyPr>
          <a:lstStyle/>
          <a:p>
            <a:pPr algn="just"/>
            <a:r>
              <a:rPr lang="en-IN" sz="4000" dirty="0" smtClean="0"/>
              <a:t>Though realism was still considered a new style in early 20</a:t>
            </a:r>
            <a:r>
              <a:rPr lang="en-IN" sz="4000" baseline="30000" dirty="0" smtClean="0"/>
              <a:t>th</a:t>
            </a:r>
            <a:r>
              <a:rPr lang="en-IN" sz="4000" dirty="0" smtClean="0"/>
              <a:t> century theatre, by the 1920s, American playwrights had begun to look beyond realistic surfaces toward their characters’ inward, often tortured lives. </a:t>
            </a:r>
            <a:endParaRPr lang="en-IN"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Influenced and inspired by:</a:t>
            </a:r>
            <a:endParaRPr lang="en-IN" dirty="0"/>
          </a:p>
        </p:txBody>
      </p:sp>
      <p:sp>
        <p:nvSpPr>
          <p:cNvPr id="3" name="Content Placeholder 2"/>
          <p:cNvSpPr>
            <a:spLocks noGrp="1"/>
          </p:cNvSpPr>
          <p:nvPr>
            <p:ph idx="1"/>
          </p:nvPr>
        </p:nvSpPr>
        <p:spPr/>
        <p:txBody>
          <a:bodyPr/>
          <a:lstStyle/>
          <a:p>
            <a:r>
              <a:rPr lang="en-IN" dirty="0" smtClean="0"/>
              <a:t>German playwrights and directors in the era just beyond the First World War</a:t>
            </a:r>
          </a:p>
          <a:p>
            <a:r>
              <a:rPr lang="en-IN" dirty="0" smtClean="0"/>
              <a:t>Driven by the same need to explore the human psyche found in painters such as Vincent Van Gogh and </a:t>
            </a:r>
            <a:r>
              <a:rPr lang="en-IN" dirty="0" err="1" smtClean="0"/>
              <a:t>Edvard</a:t>
            </a:r>
            <a:r>
              <a:rPr lang="en-IN" dirty="0" smtClean="0"/>
              <a:t> Munch</a:t>
            </a:r>
          </a:p>
          <a:p>
            <a:r>
              <a:rPr lang="en-IN" dirty="0" smtClean="0"/>
              <a:t>Theorists such as Carl Jung and Sigmund Freud</a:t>
            </a:r>
          </a:p>
          <a:p>
            <a:r>
              <a:rPr lang="en-IN" dirty="0" smtClean="0"/>
              <a:t>A German film </a:t>
            </a:r>
            <a:r>
              <a:rPr lang="en-IN" i="1" dirty="0" smtClean="0"/>
              <a:t>The Cabinet of Dr. </a:t>
            </a:r>
            <a:r>
              <a:rPr lang="en-IN" i="1" dirty="0" err="1" smtClean="0"/>
              <a:t>Caligari</a:t>
            </a:r>
            <a:r>
              <a:rPr lang="en-IN" i="1" dirty="0" smtClean="0"/>
              <a:t> </a:t>
            </a:r>
            <a:r>
              <a:rPr lang="en-IN" dirty="0" smtClean="0"/>
              <a:t>(1919) was also an influence</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Expressionism?</a:t>
            </a:r>
            <a:endParaRPr lang="en-IN" dirty="0"/>
          </a:p>
        </p:txBody>
      </p:sp>
      <p:sp>
        <p:nvSpPr>
          <p:cNvPr id="3" name="Content Placeholder 2"/>
          <p:cNvSpPr>
            <a:spLocks noGrp="1"/>
          </p:cNvSpPr>
          <p:nvPr>
            <p:ph idx="1"/>
          </p:nvPr>
        </p:nvSpPr>
        <p:spPr/>
        <p:txBody>
          <a:bodyPr>
            <a:normAutofit lnSpcReduction="10000"/>
          </a:bodyPr>
          <a:lstStyle/>
          <a:p>
            <a:pPr>
              <a:buNone/>
            </a:pPr>
            <a:r>
              <a:rPr lang="en-IN" dirty="0" smtClean="0"/>
              <a:t>	Expressionism tried to convey inner psychological and emotional states through:</a:t>
            </a:r>
          </a:p>
          <a:p>
            <a:pPr>
              <a:buFont typeface="Wingdings" pitchFamily="2" charset="2"/>
              <a:buChar char="Ø"/>
            </a:pPr>
            <a:r>
              <a:rPr lang="en-IN" dirty="0" smtClean="0"/>
              <a:t>Boldly distorted sets</a:t>
            </a:r>
          </a:p>
          <a:p>
            <a:pPr>
              <a:buFont typeface="Wingdings" pitchFamily="2" charset="2"/>
              <a:buChar char="Ø"/>
            </a:pPr>
            <a:r>
              <a:rPr lang="en-IN" dirty="0" smtClean="0"/>
              <a:t>Stylized dialogue</a:t>
            </a:r>
          </a:p>
          <a:p>
            <a:pPr>
              <a:buFont typeface="Wingdings" pitchFamily="2" charset="2"/>
              <a:buChar char="Ø"/>
            </a:pPr>
            <a:r>
              <a:rPr lang="en-IN" dirty="0" smtClean="0"/>
              <a:t>Nightmarish distortions</a:t>
            </a:r>
          </a:p>
          <a:p>
            <a:pPr>
              <a:buFont typeface="Wingdings" pitchFamily="2" charset="2"/>
              <a:buChar char="Ø"/>
            </a:pPr>
            <a:r>
              <a:rPr lang="en-IN" dirty="0" smtClean="0"/>
              <a:t>Strange angles</a:t>
            </a:r>
          </a:p>
          <a:p>
            <a:pPr>
              <a:buFont typeface="Wingdings" pitchFamily="2" charset="2"/>
              <a:buChar char="Ø"/>
            </a:pPr>
            <a:r>
              <a:rPr lang="en-IN" dirty="0" smtClean="0"/>
              <a:t>Jarring sounds and staccato speech</a:t>
            </a:r>
          </a:p>
          <a:p>
            <a:pPr>
              <a:buFont typeface="Wingdings" pitchFamily="2" charset="2"/>
              <a:buChar char="Ø"/>
            </a:pPr>
            <a:r>
              <a:rPr lang="en-IN" dirty="0" smtClean="0"/>
              <a:t>Briskly episodic plots</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Expressionism attempted to give voice to anxieties created by an increasing sense that life had become inhumanely fast, mechanized, and impersonal, dominated by the very technology that was supposed to liberate humanity.</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Leading American dramatists who used Expressionism</a:t>
            </a:r>
            <a:endParaRPr lang="en-IN" dirty="0"/>
          </a:p>
        </p:txBody>
      </p:sp>
      <p:sp>
        <p:nvSpPr>
          <p:cNvPr id="3" name="Content Placeholder 2"/>
          <p:cNvSpPr>
            <a:spLocks noGrp="1"/>
          </p:cNvSpPr>
          <p:nvPr>
            <p:ph idx="1"/>
          </p:nvPr>
        </p:nvSpPr>
        <p:spPr/>
        <p:txBody>
          <a:bodyPr/>
          <a:lstStyle/>
          <a:p>
            <a:pPr>
              <a:buFont typeface="Wingdings" pitchFamily="2" charset="2"/>
              <a:buChar char="Ø"/>
            </a:pPr>
            <a:r>
              <a:rPr lang="en-IN" sz="5400" dirty="0" smtClean="0"/>
              <a:t>Eugene O’Neill</a:t>
            </a:r>
          </a:p>
          <a:p>
            <a:pPr>
              <a:buFont typeface="Wingdings" pitchFamily="2" charset="2"/>
              <a:buChar char="Ø"/>
            </a:pPr>
            <a:r>
              <a:rPr lang="en-IN" sz="5400" dirty="0" smtClean="0"/>
              <a:t>Elmer Rice</a:t>
            </a:r>
          </a:p>
          <a:p>
            <a:pPr>
              <a:buFont typeface="Wingdings" pitchFamily="2" charset="2"/>
              <a:buChar char="Ø"/>
            </a:pPr>
            <a:r>
              <a:rPr lang="en-IN" sz="5400" dirty="0" smtClean="0"/>
              <a:t>John Howard Lawson</a:t>
            </a:r>
          </a:p>
          <a:p>
            <a:pPr>
              <a:buFont typeface="Wingdings" pitchFamily="2" charset="2"/>
              <a:buChar char="Ø"/>
            </a:pPr>
            <a:r>
              <a:rPr lang="en-IN" sz="5400" dirty="0" smtClean="0"/>
              <a:t>Sophie Treadwell</a:t>
            </a:r>
          </a:p>
          <a:p>
            <a:pPr>
              <a:buNone/>
            </a:pP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Influence of German Playwrights</a:t>
            </a:r>
            <a:endParaRPr lang="en-IN" dirty="0"/>
          </a:p>
        </p:txBody>
      </p:sp>
      <p:sp>
        <p:nvSpPr>
          <p:cNvPr id="3" name="Content Placeholder 2"/>
          <p:cNvSpPr>
            <a:spLocks noGrp="1"/>
          </p:cNvSpPr>
          <p:nvPr>
            <p:ph idx="1"/>
          </p:nvPr>
        </p:nvSpPr>
        <p:spPr/>
        <p:txBody>
          <a:bodyPr>
            <a:normAutofit lnSpcReduction="10000"/>
          </a:bodyPr>
          <a:lstStyle/>
          <a:p>
            <a:r>
              <a:rPr lang="en-IN" dirty="0" smtClean="0"/>
              <a:t>Walter </a:t>
            </a:r>
            <a:r>
              <a:rPr lang="en-IN" dirty="0" err="1" smtClean="0"/>
              <a:t>Hasenclever</a:t>
            </a:r>
            <a:endParaRPr lang="en-IN" dirty="0" smtClean="0"/>
          </a:p>
          <a:p>
            <a:r>
              <a:rPr lang="en-IN" dirty="0" smtClean="0"/>
              <a:t>Ernst Toller</a:t>
            </a:r>
          </a:p>
          <a:p>
            <a:r>
              <a:rPr lang="en-IN" dirty="0" smtClean="0"/>
              <a:t>Georg Kaiser</a:t>
            </a:r>
          </a:p>
          <a:p>
            <a:endParaRPr lang="en-IN" dirty="0" smtClean="0"/>
          </a:p>
          <a:p>
            <a:pPr>
              <a:buNone/>
            </a:pPr>
            <a:r>
              <a:rPr lang="en-IN" dirty="0" smtClean="0"/>
              <a:t>	These three German playwrights produced a body of plays between 1914 and 1922 that established expressionism not only as a bold theatrical style but also as a mode of political and cultural criticism.</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The influence of August Strindberg</a:t>
            </a:r>
            <a:endParaRPr lang="en-IN" dirty="0"/>
          </a:p>
        </p:txBody>
      </p:sp>
      <p:sp>
        <p:nvSpPr>
          <p:cNvPr id="3" name="Content Placeholder 2"/>
          <p:cNvSpPr>
            <a:spLocks noGrp="1"/>
          </p:cNvSpPr>
          <p:nvPr>
            <p:ph idx="1"/>
          </p:nvPr>
        </p:nvSpPr>
        <p:spPr/>
        <p:txBody>
          <a:bodyPr/>
          <a:lstStyle/>
          <a:p>
            <a:pPr algn="just"/>
            <a:r>
              <a:rPr lang="en-IN" dirty="0" smtClean="0"/>
              <a:t>The origin of expressionism in theatre is usually traced to the later plays of the Swedish playwright August Strindberg, especially his radically non-realistic </a:t>
            </a:r>
            <a:r>
              <a:rPr lang="en-IN" i="1" dirty="0" smtClean="0"/>
              <a:t>A Dream Play </a:t>
            </a:r>
            <a:r>
              <a:rPr lang="en-IN" dirty="0" smtClean="0"/>
              <a:t>(1902) and </a:t>
            </a:r>
            <a:r>
              <a:rPr lang="en-IN" i="1" dirty="0" smtClean="0"/>
              <a:t>The Ghost Sonata </a:t>
            </a:r>
            <a:r>
              <a:rPr lang="en-IN" dirty="0" smtClean="0"/>
              <a:t>(1907).</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Dream in Expressionistic Plays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In Strindberg’s preface to </a:t>
            </a:r>
            <a:r>
              <a:rPr lang="en-IN" i="1" dirty="0" smtClean="0"/>
              <a:t>The Ghost Sonata </a:t>
            </a:r>
            <a:r>
              <a:rPr lang="en-IN" dirty="0" smtClean="0"/>
              <a:t>he explains: “the dream is a heightened reality in which a single consciousness is fractured, liberated from everyday realities and logic, but tormented by its own hidden anxieties”.</a:t>
            </a:r>
          </a:p>
          <a:p>
            <a:r>
              <a:rPr lang="en-IN" dirty="0" smtClean="0"/>
              <a:t>Expressionistic plays offered an alternative to the social realism of Ibsen and his admirers, appealing especially to those who wished to explore what </a:t>
            </a:r>
            <a:r>
              <a:rPr lang="en-IN" dirty="0" err="1" smtClean="0"/>
              <a:t>Nietzche</a:t>
            </a:r>
            <a:r>
              <a:rPr lang="en-IN" dirty="0" smtClean="0"/>
              <a:t> had called the Dionysian forces in art and life.</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765</Words>
  <Application>Microsoft Office PowerPoint</Application>
  <PresentationFormat>On-screen Show (4:3)</PresentationFormat>
  <Paragraphs>70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Expressionism in 20th Century American Drama</vt:lpstr>
      <vt:lpstr>1920s</vt:lpstr>
      <vt:lpstr>Influenced and inspired by:</vt:lpstr>
      <vt:lpstr>What is Expressionism?</vt:lpstr>
      <vt:lpstr>Slide 5</vt:lpstr>
      <vt:lpstr>Leading American dramatists who used Expressionism</vt:lpstr>
      <vt:lpstr>The Influence of German Playwrights</vt:lpstr>
      <vt:lpstr>The influence of August Strindberg</vt:lpstr>
      <vt:lpstr>The Dream in Expressionistic Plays</vt:lpstr>
      <vt:lpstr>EUGENE O’NEILL (1888-1953) </vt:lpstr>
      <vt:lpstr>Seminal Expressionistic Plays by O’Neill</vt:lpstr>
      <vt:lpstr>Elmer Rice (born Reizenstein)</vt:lpstr>
      <vt:lpstr>The Adding Machine-  presented broader carricatures of modern life</vt:lpstr>
      <vt:lpstr>Sophie Treadwell</vt:lpstr>
      <vt:lpstr>Machinal</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Expressionism in 20th Century American Drama</dc:title>
  <dc:creator>HP</dc:creator>
  <cp:lastModifiedBy>HP</cp:lastModifiedBy>
  <cp:revision>16</cp:revision>
  <dcterms:created xsi:type="dcterms:W3CDTF">2019-12-02T12:44:51Z</dcterms:created>
  <dcterms:modified xsi:type="dcterms:W3CDTF">2020-03-02T06:09:56Z</dcterms:modified>
</cp:coreProperties>
</file>